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45275" cy="9779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3678" y="2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A8D2F-4CCF-4A24-BB9D-E71BD2568A2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221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835C28-18A3-4152-9D6E-AEDB0322A6C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191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2E3C5D-B802-4421-B730-180DA256B29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759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E6C51-1E88-4317-A561-60D659465F6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495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D63742-9624-4250-A0F5-4F823B71832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742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5F8D9B-95DA-4F63-8603-C7D0010B229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46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1D749-D80D-45F6-BDD0-AB0C72D01BC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948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45472-3DF7-4030-AD8E-7BD36BB8EB7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61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E4239-7F7D-4993-8D1B-53673238AAA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461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69C91-EDFC-4FC6-953F-6C66FF38BAE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022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6CA8A6-F3D5-48DB-8347-FA98C963884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67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0B79790-9206-4F1D-9B48-1AA108835F5F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1520900" y="1691680"/>
            <a:ext cx="3887638" cy="6264299"/>
            <a:chOff x="1520900" y="1691680"/>
            <a:chExt cx="3887638" cy="6264299"/>
          </a:xfrm>
        </p:grpSpPr>
        <p:grpSp>
          <p:nvGrpSpPr>
            <p:cNvPr id="2064" name="Group 16"/>
            <p:cNvGrpSpPr>
              <a:grpSpLocks/>
            </p:cNvGrpSpPr>
            <p:nvPr/>
          </p:nvGrpSpPr>
          <p:grpSpPr bwMode="auto">
            <a:xfrm>
              <a:off x="1520900" y="1691680"/>
              <a:ext cx="3887638" cy="3052185"/>
              <a:chOff x="436" y="533"/>
              <a:chExt cx="3039" cy="2252"/>
            </a:xfrm>
          </p:grpSpPr>
          <p:pic>
            <p:nvPicPr>
              <p:cNvPr id="2052" name="Picture 4" descr="103-PA03AG-E17mousebrain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" y="533"/>
                <a:ext cx="3039" cy="22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061" name="Group 13"/>
              <p:cNvGrpSpPr>
                <a:grpSpLocks/>
              </p:cNvGrpSpPr>
              <p:nvPr/>
            </p:nvGrpSpPr>
            <p:grpSpPr bwMode="auto">
              <a:xfrm>
                <a:off x="457" y="569"/>
                <a:ext cx="1607" cy="159"/>
                <a:chOff x="506" y="324"/>
                <a:chExt cx="1607" cy="159"/>
              </a:xfrm>
            </p:grpSpPr>
            <p:sp>
              <p:nvSpPr>
                <p:cNvPr id="2055" name="Rectangle 7"/>
                <p:cNvSpPr>
                  <a:spLocks noChangeArrowheads="1"/>
                </p:cNvSpPr>
                <p:nvPr/>
              </p:nvSpPr>
              <p:spPr bwMode="auto">
                <a:xfrm>
                  <a:off x="526" y="341"/>
                  <a:ext cx="1543" cy="13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054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506" y="324"/>
                  <a:ext cx="1607" cy="15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de-DE" sz="800" dirty="0"/>
                    <a:t>Mouse E17: </a:t>
                  </a:r>
                  <a:r>
                    <a:rPr lang="de-DE" sz="800" dirty="0" err="1"/>
                    <a:t>ventricular</a:t>
                  </a:r>
                  <a:r>
                    <a:rPr lang="de-DE" sz="800" dirty="0"/>
                    <a:t> </a:t>
                  </a:r>
                  <a:r>
                    <a:rPr lang="de-DE" sz="800" dirty="0" err="1"/>
                    <a:t>zone</a:t>
                  </a:r>
                  <a:r>
                    <a:rPr lang="de-DE" sz="800" dirty="0"/>
                    <a:t> </a:t>
                  </a:r>
                  <a:r>
                    <a:rPr lang="de-DE" sz="800" dirty="0" err="1"/>
                    <a:t>of</a:t>
                  </a:r>
                  <a:r>
                    <a:rPr lang="de-DE" sz="800" dirty="0"/>
                    <a:t> </a:t>
                  </a:r>
                  <a:r>
                    <a:rPr lang="de-DE" sz="800" dirty="0" err="1"/>
                    <a:t>the</a:t>
                  </a:r>
                  <a:r>
                    <a:rPr lang="de-DE" sz="800" dirty="0"/>
                    <a:t> CNS </a:t>
                  </a:r>
                </a:p>
              </p:txBody>
            </p:sp>
          </p:grpSp>
        </p:grpSp>
        <p:pic>
          <p:nvPicPr>
            <p:cNvPr id="2057" name="Picture 9" descr="103-PA03AG-Glioblasto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0900" y="4903794"/>
              <a:ext cx="3887638" cy="3052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62" name="Group 14"/>
            <p:cNvGrpSpPr>
              <a:grpSpLocks/>
            </p:cNvGrpSpPr>
            <p:nvPr/>
          </p:nvGrpSpPr>
          <p:grpSpPr bwMode="auto">
            <a:xfrm>
              <a:off x="1523458" y="4930907"/>
              <a:ext cx="2025051" cy="215497"/>
              <a:chOff x="494" y="2914"/>
              <a:chExt cx="1583" cy="159"/>
            </a:xfrm>
          </p:grpSpPr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534" y="2930"/>
                <a:ext cx="1543" cy="13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059" name="Text Box 11"/>
              <p:cNvSpPr txBox="1">
                <a:spLocks noChangeArrowheads="1"/>
              </p:cNvSpPr>
              <p:nvPr/>
            </p:nvSpPr>
            <p:spPr bwMode="auto">
              <a:xfrm>
                <a:off x="494" y="2914"/>
                <a:ext cx="1542" cy="1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800" dirty="0"/>
                  <a:t>Human </a:t>
                </a:r>
                <a:r>
                  <a:rPr lang="de-DE" sz="800" dirty="0" err="1"/>
                  <a:t>Glioblastoma</a:t>
                </a:r>
                <a:r>
                  <a:rPr lang="de-DE" sz="800" dirty="0"/>
                  <a:t>: </a:t>
                </a:r>
                <a:r>
                  <a:rPr lang="de-DE" sz="800" dirty="0" err="1"/>
                  <a:t>perinecrotic</a:t>
                </a:r>
                <a:r>
                  <a:rPr lang="de-DE" sz="800" dirty="0"/>
                  <a:t> </a:t>
                </a:r>
                <a:r>
                  <a:rPr lang="de-DE" sz="800" dirty="0" err="1"/>
                  <a:t>area</a:t>
                </a:r>
                <a:endParaRPr lang="de-DE" sz="800" dirty="0"/>
              </a:p>
            </p:txBody>
          </p:sp>
        </p:grpSp>
      </p:grp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03548" y="8072438"/>
            <a:ext cx="5637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1000" dirty="0"/>
              <a:t>The </a:t>
            </a:r>
            <a:r>
              <a:rPr lang="de-DE" sz="1000" dirty="0" err="1"/>
              <a:t>experiments</a:t>
            </a:r>
            <a:r>
              <a:rPr lang="de-DE" sz="1000" dirty="0"/>
              <a:t> </a:t>
            </a:r>
            <a:r>
              <a:rPr lang="de-DE" sz="1000" dirty="0" err="1"/>
              <a:t>were</a:t>
            </a:r>
            <a:r>
              <a:rPr lang="de-DE" sz="1000" dirty="0"/>
              <a:t> </a:t>
            </a:r>
            <a:r>
              <a:rPr lang="de-DE" sz="1000" dirty="0" err="1"/>
              <a:t>performed</a:t>
            </a:r>
            <a:r>
              <a:rPr lang="de-DE" sz="1000" dirty="0"/>
              <a:t> </a:t>
            </a:r>
            <a:r>
              <a:rPr lang="de-DE" sz="1000" dirty="0" err="1"/>
              <a:t>by</a:t>
            </a:r>
            <a:r>
              <a:rPr lang="de-DE" sz="1000" dirty="0"/>
              <a:t> Dr. Till Acker </a:t>
            </a:r>
            <a:r>
              <a:rPr lang="de-DE" sz="1000" dirty="0" err="1"/>
              <a:t>and</a:t>
            </a:r>
            <a:r>
              <a:rPr lang="de-DE" sz="1000" dirty="0"/>
              <a:t> Prof. K.H. Plate,</a:t>
            </a:r>
          </a:p>
          <a:p>
            <a:pPr algn="ctr"/>
            <a:r>
              <a:rPr lang="de-DE" sz="1000" dirty="0"/>
              <a:t>Neurological Institute, </a:t>
            </a:r>
            <a:r>
              <a:rPr lang="de-DE" sz="1000" dirty="0" err="1"/>
              <a:t>Neuropathology</a:t>
            </a:r>
            <a:r>
              <a:rPr lang="de-DE" sz="1000" dirty="0"/>
              <a:t>, </a:t>
            </a:r>
            <a:r>
              <a:rPr lang="de-DE" sz="1000" dirty="0" err="1"/>
              <a:t>Deutschordenstr</a:t>
            </a:r>
            <a:r>
              <a:rPr lang="de-DE" sz="1000" dirty="0"/>
              <a:t>. 45, 60528 Frankfurt, Germany 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222250" y="907008"/>
            <a:ext cx="640873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2000" b="1" u="sng" dirty="0" smtClean="0"/>
              <a:t>Anti-mouse VEGF-A </a:t>
            </a:r>
            <a:endParaRPr lang="de-DE" sz="2000" b="1" u="sng" dirty="0"/>
          </a:p>
          <a:p>
            <a:pPr algn="ctr"/>
            <a:r>
              <a:rPr lang="de-DE" sz="1400" dirty="0" smtClean="0"/>
              <a:t>(Paraffin-</a:t>
            </a:r>
            <a:r>
              <a:rPr lang="de-DE" sz="1400" dirty="0" err="1" smtClean="0"/>
              <a:t>embedded</a:t>
            </a:r>
            <a:r>
              <a:rPr lang="de-DE" sz="1400" dirty="0" smtClean="0"/>
              <a:t> </a:t>
            </a:r>
            <a:r>
              <a:rPr lang="de-DE" sz="1400" dirty="0" err="1" smtClean="0"/>
              <a:t>section</a:t>
            </a:r>
            <a:r>
              <a:rPr lang="de-DE" sz="1400" dirty="0" smtClean="0"/>
              <a:t>; </a:t>
            </a:r>
            <a:r>
              <a:rPr lang="de-DE" sz="1400" dirty="0" err="1" smtClean="0"/>
              <a:t>Cat</a:t>
            </a:r>
            <a:r>
              <a:rPr lang="de-DE" sz="1400" dirty="0" smtClean="0"/>
              <a:t># 103-PA03AG) </a:t>
            </a:r>
            <a:endParaRPr lang="de-DE" sz="1400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-4762" y="113401"/>
            <a:ext cx="6602114" cy="8982884"/>
            <a:chOff x="-4762" y="113401"/>
            <a:chExt cx="6602114" cy="8982884"/>
          </a:xfrm>
        </p:grpSpPr>
        <p:grpSp>
          <p:nvGrpSpPr>
            <p:cNvPr id="18" name="Gruppieren 17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1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-4762" y="8850064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10</cp:revision>
  <dcterms:created xsi:type="dcterms:W3CDTF">2006-06-29T13:59:32Z</dcterms:created>
  <dcterms:modified xsi:type="dcterms:W3CDTF">2015-03-24T12:10:11Z</dcterms:modified>
</cp:coreProperties>
</file>